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5"/>
  </p:notesMasterIdLst>
  <p:handoutMasterIdLst>
    <p:handoutMasterId r:id="rId16"/>
  </p:handoutMasterIdLst>
  <p:sldIdLst>
    <p:sldId id="406" r:id="rId2"/>
    <p:sldId id="407" r:id="rId3"/>
    <p:sldId id="393" r:id="rId4"/>
    <p:sldId id="398" r:id="rId5"/>
    <p:sldId id="360" r:id="rId6"/>
    <p:sldId id="359" r:id="rId7"/>
    <p:sldId id="402" r:id="rId8"/>
    <p:sldId id="397" r:id="rId9"/>
    <p:sldId id="401" r:id="rId10"/>
    <p:sldId id="410" r:id="rId11"/>
    <p:sldId id="412" r:id="rId12"/>
    <p:sldId id="417" r:id="rId13"/>
    <p:sldId id="409" r:id="rId14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 autoAdjust="0"/>
    <p:restoredTop sz="74119" autoAdjust="0"/>
  </p:normalViewPr>
  <p:slideViewPr>
    <p:cSldViewPr snapToGrid="0">
      <p:cViewPr varScale="1">
        <p:scale>
          <a:sx n="104" d="100"/>
          <a:sy n="104" d="100"/>
        </p:scale>
        <p:origin x="1592" y="184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7/2/18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Our third prototype will use Watson NLU to provide a cognitive text analysis of either some raw text or a web page</a:t>
            </a:r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171450" indent="-171450">
              <a:buFontTx/>
              <a:buChar char="-"/>
            </a:pPr>
            <a:r>
              <a:rPr lang="en-GB" baseline="0" dirty="0"/>
              <a:t>It uses Node-RED dashboarding to display the analysis, which includes document emotion, entities discovered and the sentiment attached to these within the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28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Finally we have an app that uses Watson Language Translator that can automatically translate and resubmit personal tweets that have a qualifying hashtag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This could be great for global organisations wanting to get messages across to customers around the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16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- LEARN &amp; BUILD:</a:t>
            </a:r>
          </a:p>
          <a:p>
            <a:r>
              <a:rPr lang="en-GB" baseline="0" dirty="0"/>
              <a:t>   - Build 4 applications using 6 Watson Cognitive services via IBM Cloud</a:t>
            </a:r>
          </a:p>
          <a:p>
            <a:r>
              <a:rPr lang="en-GB" baseline="0" dirty="0"/>
              <a:t>   - All built using Node-RED, with minimal coding</a:t>
            </a:r>
          </a:p>
          <a:p>
            <a:endParaRPr lang="en-GB" baseline="0" dirty="0"/>
          </a:p>
          <a:p>
            <a:r>
              <a:rPr lang="en-GB" baseline="0"/>
              <a:t>- APPS: </a:t>
            </a:r>
            <a:endParaRPr lang="en-GB" baseline="0" dirty="0"/>
          </a:p>
          <a:p>
            <a:r>
              <a:rPr lang="en-GB" baseline="0" dirty="0"/>
              <a:t>   - Mobile Phone Advisor chatbot</a:t>
            </a:r>
          </a:p>
          <a:p>
            <a:r>
              <a:rPr lang="en-GB" baseline="0" dirty="0"/>
              <a:t>   - Drone Inspection simulator</a:t>
            </a:r>
          </a:p>
          <a:p>
            <a:r>
              <a:rPr lang="en-GB" baseline="0" dirty="0"/>
              <a:t>   - Cognitive Text Analyser</a:t>
            </a:r>
          </a:p>
          <a:p>
            <a:r>
              <a:rPr lang="en-GB" baseline="0" dirty="0"/>
              <a:t>   - Twitter Auto-Language Translator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- Watson Assistant, Discovery, NLU, Visual Recognition, Watson Studio, Language Translation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Cognitive </a:t>
            </a:r>
            <a:r>
              <a:rPr lang="en-GB" baseline="0" dirty="0"/>
              <a:t>Lab 1 will have you working on building a CHATBOT</a:t>
            </a:r>
          </a:p>
          <a:p>
            <a:r>
              <a:rPr lang="en-GB" baseline="0" dirty="0"/>
              <a:t>- By the end of the lab your chatbot should:</a:t>
            </a:r>
          </a:p>
          <a:p>
            <a:r>
              <a:rPr lang="en-GB" baseline="0" dirty="0"/>
              <a:t>   - work using a number of different UIs</a:t>
            </a:r>
          </a:p>
          <a:p>
            <a:r>
              <a:rPr lang="en-GB" baseline="0" dirty="0"/>
              <a:t>   - use Watson Assistant to answer BASIC questions to </a:t>
            </a:r>
          </a:p>
          <a:p>
            <a:r>
              <a:rPr lang="en-GB" baseline="0" dirty="0"/>
              <a:t>     help find a new mobile phone and contract for a user  </a:t>
            </a:r>
          </a:p>
          <a:p>
            <a:r>
              <a:rPr lang="en-GB" baseline="0" dirty="0"/>
              <a:t>   - use Watson NLU to grade the SENTIMENT of a review you </a:t>
            </a:r>
          </a:p>
          <a:p>
            <a:r>
              <a:rPr lang="en-GB" baseline="0" dirty="0"/>
              <a:t>     can submit about a phone</a:t>
            </a:r>
          </a:p>
          <a:p>
            <a:r>
              <a:rPr lang="en-GB" baseline="0" dirty="0"/>
              <a:t>   - use Watson Discovery to answer more SPECIFIC </a:t>
            </a:r>
          </a:p>
          <a:p>
            <a:r>
              <a:rPr lang="en-GB" baseline="0" dirty="0"/>
              <a:t>     'support' type questions</a:t>
            </a:r>
          </a:p>
          <a:p>
            <a:r>
              <a:rPr lang="en-GB" baseline="0" dirty="0"/>
              <a:t>   - provide the most APPROPRIATE RESPONSE from these </a:t>
            </a:r>
          </a:p>
          <a:p>
            <a:r>
              <a:rPr lang="en-GB" baseline="0" dirty="0"/>
              <a:t>     services based on a confidence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8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Assistant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Assistant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This is</a:t>
            </a:r>
            <a:r>
              <a:rPr lang="en-GB" baseline="0" dirty="0"/>
              <a:t> a common Watson Assistant architecture</a:t>
            </a:r>
          </a:p>
          <a:p>
            <a:endParaRPr lang="en-GB" baseline="0" dirty="0"/>
          </a:p>
          <a:p>
            <a:r>
              <a:rPr lang="en-GB" baseline="0" dirty="0"/>
              <a:t>- Application can use multiple UIs</a:t>
            </a:r>
          </a:p>
          <a:p>
            <a:r>
              <a:rPr lang="en-GB" baseline="0" dirty="0"/>
              <a:t>- FLOW is controlled by Watson Assistant</a:t>
            </a:r>
          </a:p>
          <a:p>
            <a:r>
              <a:rPr lang="en-GB" baseline="0" dirty="0"/>
              <a:t>- INTERFACES to back-end systems when required </a:t>
            </a:r>
          </a:p>
          <a:p>
            <a:endParaRPr lang="en-GB" baseline="0" dirty="0"/>
          </a:p>
          <a:p>
            <a:r>
              <a:rPr lang="en-GB" baseline="0" dirty="0"/>
              <a:t>- We'll utilise this architecture, using:</a:t>
            </a:r>
          </a:p>
          <a:p>
            <a:r>
              <a:rPr lang="en-GB" baseline="0" dirty="0"/>
              <a:t>  - Node-RED for our application, </a:t>
            </a:r>
          </a:p>
          <a:p>
            <a:r>
              <a:rPr lang="en-GB" baseline="0" dirty="0"/>
              <a:t>  - HTML, Slack and Telegram as our UIs, and </a:t>
            </a:r>
          </a:p>
          <a:p>
            <a:r>
              <a:rPr lang="en-GB" baseline="0" dirty="0"/>
              <a:t>  - Discovery and NLU to enhance our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4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5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Cognitive Lab 2 will focus on the other prototypes mentioned</a:t>
            </a:r>
          </a:p>
          <a:p>
            <a:endParaRPr lang="en-GB" dirty="0"/>
          </a:p>
          <a:p>
            <a:r>
              <a:rPr lang="en-GB"/>
              <a:t>- Our </a:t>
            </a:r>
            <a:r>
              <a:rPr lang="en-GB" dirty="0"/>
              <a:t>second</a:t>
            </a:r>
            <a:r>
              <a:rPr lang="en-GB" baseline="0" dirty="0"/>
              <a:t> app will use Node-RED dashboards and maps, Watson Visual Recognition and IBM Cloud Object Storage to SIMULATE a drone inspection app</a:t>
            </a:r>
          </a:p>
          <a:p>
            <a:endParaRPr lang="en-GB" baseline="0" dirty="0"/>
          </a:p>
          <a:p>
            <a:r>
              <a:rPr lang="en-GB" baseline="0" dirty="0"/>
              <a:t>- The app will simulate a drone taking photos of buildings and infrastructure, and provide a CONFIDENCE level for potential FAULTS spotted using Watson VR</a:t>
            </a:r>
          </a:p>
          <a:p>
            <a:endParaRPr lang="en-GB" baseline="0" dirty="0"/>
          </a:p>
          <a:p>
            <a:r>
              <a:rPr lang="en-GB" baseline="0" dirty="0"/>
              <a:t>- This will give you a good grounding in Watson VR, and give you some ideas of how you could APPLY this type of prototype in your own context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9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2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  <p:sldLayoutId id="2147483695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Cognitive-Lab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7.tiff"/><Relationship Id="rId4" Type="http://schemas.openxmlformats.org/officeDocument/2006/relationships/image" Target="../media/image21.png"/><Relationship Id="rId9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403879"/>
            <a:ext cx="6170688" cy="20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Text Analyser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0BB2D1-52C7-754E-AAB2-1FD06160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5" y="782602"/>
            <a:ext cx="8473742" cy="41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28771"/>
            <a:ext cx="76761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Twitter Auto-Language Translation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8C8A4-AAAB-534E-9609-9341AA89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1" y="2669519"/>
            <a:ext cx="8068962" cy="2404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859D2-D8DF-BC45-BA5B-693DAAF9C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6" y="675580"/>
            <a:ext cx="8068962" cy="240726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259E25-4447-494B-A31B-1623047CB683}"/>
              </a:ext>
            </a:extLst>
          </p:cNvPr>
          <p:cNvSpPr/>
          <p:nvPr/>
        </p:nvSpPr>
        <p:spPr bwMode="auto">
          <a:xfrm>
            <a:off x="2359967" y="1408671"/>
            <a:ext cx="3966519" cy="164946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16B421-4E11-A542-AAE4-016E76FF704D}"/>
              </a:ext>
            </a:extLst>
          </p:cNvPr>
          <p:cNvSpPr/>
          <p:nvPr/>
        </p:nvSpPr>
        <p:spPr bwMode="auto">
          <a:xfrm>
            <a:off x="2990162" y="3402610"/>
            <a:ext cx="3966519" cy="164946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7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852633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https://github.com/garyrwilson/Watson-Cognitive-Labs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839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403879"/>
            <a:ext cx="6170688" cy="20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B8A1B9-049E-F441-A24B-8176B00FD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9" y="1345066"/>
            <a:ext cx="1782462" cy="1058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173CD-694A-984F-8C24-325AB1FDC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5" y="1345066"/>
            <a:ext cx="1782462" cy="10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0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260" y="1489187"/>
            <a:ext cx="2034429" cy="173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4AD1C-91A4-9C45-AE18-9E7A0F239A2C}"/>
              </a:ext>
            </a:extLst>
          </p:cNvPr>
          <p:cNvSpPr txBox="1">
            <a:spLocks/>
          </p:cNvSpPr>
          <p:nvPr/>
        </p:nvSpPr>
        <p:spPr bwMode="auto">
          <a:xfrm>
            <a:off x="338328" y="371426"/>
            <a:ext cx="850392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400" b="1" kern="0" dirty="0">
                <a:solidFill>
                  <a:schemeClr val="tx2"/>
                </a:solidFill>
                <a:latin typeface="IBM Plex Sans" panose="020B0503050203000203" pitchFamily="34" charset="77"/>
              </a:rPr>
              <a:t>What are we going to do?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B7214-202F-D14B-B224-E70BB1FAD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24" y="3121868"/>
            <a:ext cx="1433575" cy="14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C3C1A-D9BA-6745-B74E-03E7D7CC9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7" y="3121869"/>
            <a:ext cx="1433575" cy="1433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F52F8-42E6-F84A-87DE-D890970EB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2" y="1469781"/>
            <a:ext cx="2255293" cy="117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FC59E-A6C6-6E4E-90E8-525555570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95" y="1582624"/>
            <a:ext cx="951296" cy="9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7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5270" y="260924"/>
            <a:ext cx="606608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IBM Plex Sans" panose="020B0503050203000203" pitchFamily="34" charset="77"/>
                <a:ea typeface="Arial Hebrew" charset="-79"/>
                <a:cs typeface="Arial Hebrew" charset="-79"/>
              </a:rPr>
              <a:t>Watson Services on IBM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79931-ED0C-4244-9C45-01D6808D3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" y="1054302"/>
            <a:ext cx="7735330" cy="38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2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85139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787400"/>
            <a:ext cx="3721100" cy="372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899" y="1282700"/>
            <a:ext cx="222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“I’d like advice on a new phone”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789" y="2622650"/>
            <a:ext cx="224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“I’m interested in a </a:t>
            </a:r>
            <a:r>
              <a:rPr lang="en-GB">
                <a:latin typeface="IBM Plex Sans" panose="020B0503050203000203" pitchFamily="34" charset="77"/>
              </a:rPr>
              <a:t>new contract”</a:t>
            </a:r>
            <a:endParaRPr lang="en-GB" dirty="0">
              <a:latin typeface="IBM Plex Sans" panose="020B0503050203000203" pitchFamily="34" charset="7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778" y="3962600"/>
            <a:ext cx="245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”Here’s my review of the Galaxy S8”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2217" y="3639434"/>
            <a:ext cx="308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“My LG D800 is grinding to a halt, what can I do?”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7317" y="1280680"/>
            <a:ext cx="333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77"/>
              </a:rPr>
              <a:t>“How many times can I install an application I've purchased on the Market?”</a:t>
            </a:r>
          </a:p>
        </p:txBody>
      </p:sp>
    </p:spTree>
    <p:extLst>
      <p:ext uri="{BB962C8B-B14F-4D97-AF65-F5344CB8AC3E}">
        <p14:creationId xmlns:p14="http://schemas.microsoft.com/office/powerpoint/2010/main" val="177085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IBM Plex Sans" panose="020B0503050203000203" pitchFamily="34" charset="77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How do I get a Visa? </a:t>
            </a:r>
            <a:endParaRPr lang="en-US" sz="11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lang="en-US" sz="11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1883" y="2814617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  <a:b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Discovery </a:t>
              </a:r>
              <a:b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endParaRPr lang="en-US" sz="1500" b="1" dirty="0">
                <a:solidFill>
                  <a:schemeClr val="tx2"/>
                </a:solidFill>
                <a:latin typeface="IBM Plex Sans" panose="020B0503050203000203" pitchFamily="34" charset="77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200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58476" y="439768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74734" cy="67710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Assistant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200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algn="ctr" defTabSz="305030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2234" y="339395"/>
            <a:ext cx="6194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Chatbot: Question Distribution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108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374EDC-DACB-CA4A-A89F-4A9CFD21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730"/>
            <a:ext cx="9144000" cy="384549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96389" y="178199"/>
            <a:ext cx="876111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 </a:t>
            </a:r>
            <a:r>
              <a:rPr lang="mr-IN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–</a:t>
            </a:r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 common architecture 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28" name="Picture 4" descr="mage result fo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3417529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323" y="1680253"/>
            <a:ext cx="430077" cy="327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23" y="3001053"/>
            <a:ext cx="430077" cy="327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23" y="3445553"/>
            <a:ext cx="430077" cy="32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058" y="3862028"/>
            <a:ext cx="896229" cy="893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602" y="2534829"/>
            <a:ext cx="66040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2701" y="3854317"/>
            <a:ext cx="901700" cy="90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1904" y="759828"/>
            <a:ext cx="450000" cy="45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1924" y="4747780"/>
            <a:ext cx="162249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Watson Discovery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6304" y="4757231"/>
            <a:ext cx="11944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Watson NLU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370167" y="3367314"/>
            <a:ext cx="186007" cy="4814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5920547" y="3367898"/>
            <a:ext cx="186007" cy="4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FABA8A-DFC8-5D45-B889-34F69118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" y="589081"/>
            <a:ext cx="6252519" cy="17745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B16CC6-D3A4-CF45-B8A5-75E9285C4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93" y="1843712"/>
            <a:ext cx="3779224" cy="3225648"/>
          </a:xfrm>
          <a:prstGeom prst="rect">
            <a:avLst/>
          </a:prstGeom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6873CD04-E123-B246-B747-AF9D5E7C4B2F}"/>
              </a:ext>
            </a:extLst>
          </p:cNvPr>
          <p:cNvSpPr/>
          <p:nvPr/>
        </p:nvSpPr>
        <p:spPr bwMode="auto">
          <a:xfrm rot="2332894">
            <a:off x="1118200" y="2386399"/>
            <a:ext cx="976184" cy="370702"/>
          </a:xfrm>
          <a:prstGeom prst="striped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AE0C73BE-9D77-4D47-89B5-E50D8998C280}"/>
              </a:ext>
            </a:extLst>
          </p:cNvPr>
          <p:cNvSpPr/>
          <p:nvPr/>
        </p:nvSpPr>
        <p:spPr bwMode="auto">
          <a:xfrm rot="19661544">
            <a:off x="5094807" y="2804233"/>
            <a:ext cx="976184" cy="370702"/>
          </a:xfrm>
          <a:prstGeom prst="striped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62844-D8B1-9543-B80E-4564E557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91" y="3151110"/>
            <a:ext cx="3009171" cy="2953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D6577-6B6B-5947-B9D2-6E15B12BE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16" y="10558"/>
            <a:ext cx="2993789" cy="301186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702704" y="181461"/>
            <a:ext cx="388019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115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Visual Recognition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2" y="1061652"/>
            <a:ext cx="4768564" cy="2117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50" y="2235200"/>
            <a:ext cx="503165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Visual Recognition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9ED6E-1B7B-BE47-950E-525BCADA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" y="875194"/>
            <a:ext cx="9032789" cy="33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1312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23181</TotalTime>
  <Words>682</Words>
  <Application>Microsoft Macintosh PowerPoint</Application>
  <PresentationFormat>On-screen Show (16:9)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ＭＳ Ｐゴシック</vt:lpstr>
      <vt:lpstr>ヒラギノ角ゴ Pro W3</vt:lpstr>
      <vt:lpstr>Arial</vt:lpstr>
      <vt:lpstr>Arial Hebrew</vt:lpstr>
      <vt:lpstr>Helvetica</vt:lpstr>
      <vt:lpstr>Helvetica Neue</vt:lpstr>
      <vt:lpstr>Helvetica Neue Light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562</cp:revision>
  <cp:lastPrinted>2017-05-16T10:58:10Z</cp:lastPrinted>
  <dcterms:created xsi:type="dcterms:W3CDTF">2014-12-08T21:55:31Z</dcterms:created>
  <dcterms:modified xsi:type="dcterms:W3CDTF">2018-07-02T11:22:22Z</dcterms:modified>
</cp:coreProperties>
</file>